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84" r:id="rId4"/>
    <p:sldId id="257" r:id="rId5"/>
    <p:sldId id="258" r:id="rId6"/>
    <p:sldId id="266" r:id="rId7"/>
    <p:sldId id="268" r:id="rId8"/>
    <p:sldId id="261" r:id="rId9"/>
    <p:sldId id="286" r:id="rId10"/>
    <p:sldId id="276" r:id="rId11"/>
    <p:sldId id="277" r:id="rId12"/>
    <p:sldId id="278" r:id="rId13"/>
    <p:sldId id="263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6"/>
    <p:restoredTop sz="94715"/>
  </p:normalViewPr>
  <p:slideViewPr>
    <p:cSldViewPr snapToGrid="0">
      <p:cViewPr varScale="1">
        <p:scale>
          <a:sx n="56" d="100"/>
          <a:sy n="56" d="100"/>
        </p:scale>
        <p:origin x="216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9287F-BC05-4C61-A040-D7CF6F2944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49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i="0" spc="-232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Hot-air balloons viewed from below against a blue sky"/>
          <p:cNvSpPr>
            <a:spLocks noGrp="1"/>
          </p:cNvSpPr>
          <p:nvPr>
            <p:ph type="pic" sz="quarter" idx="21"/>
          </p:nvPr>
        </p:nvSpPr>
        <p:spPr>
          <a:xfrm>
            <a:off x="15436504" y="1270000"/>
            <a:ext cx="8167167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Close-up of the top of a hot-air balloon viewed from above"/>
          <p:cNvSpPr>
            <a:spLocks noGrp="1"/>
          </p:cNvSpPr>
          <p:nvPr>
            <p:ph type="pic" sz="quarter" idx="22"/>
          </p:nvPr>
        </p:nvSpPr>
        <p:spPr>
          <a:xfrm>
            <a:off x="15461772" y="7085972"/>
            <a:ext cx="8148414" cy="5432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Hot-air balloons viewed from below against a blue sky"/>
          <p:cNvSpPr>
            <a:spLocks noGrp="1"/>
          </p:cNvSpPr>
          <p:nvPr>
            <p:ph type="pic" idx="23"/>
          </p:nvPr>
        </p:nvSpPr>
        <p:spPr>
          <a:xfrm>
            <a:off x="-124635" y="1270000"/>
            <a:ext cx="16859219" cy="11239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Hot-air balloons viewed from below against a blue sky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011024" y="13076008"/>
            <a:ext cx="349455" cy="379591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7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lose-up of the top of a hot-air balloon viewed from above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i="0" spc="-232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lose-up of a hot-air balloon viewed from below"/>
          <p:cNvSpPr>
            <a:spLocks noGrp="1"/>
          </p:cNvSpPr>
          <p:nvPr>
            <p:ph type="pic" idx="21"/>
          </p:nvPr>
        </p:nvSpPr>
        <p:spPr>
          <a:xfrm>
            <a:off x="9226574" y="1270000"/>
            <a:ext cx="16840152" cy="11184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Hot-air balloons viewed from below against a blue sky"/>
          <p:cNvSpPr>
            <a:spLocks noGrp="1"/>
          </p:cNvSpPr>
          <p:nvPr>
            <p:ph type="pic" idx="22"/>
          </p:nvPr>
        </p:nvSpPr>
        <p:spPr>
          <a:xfrm>
            <a:off x="8432800" y="1263848"/>
            <a:ext cx="16850011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i="0" spc="-232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>
                <a:latin typeface="+mn-lt"/>
                <a:ea typeface="+mn-ea"/>
                <a:cs typeface="+mn-cs"/>
                <a:sym typeface="Helvetica Neue"/>
              </a:defRPr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>
                <a:latin typeface="+mn-lt"/>
                <a:ea typeface="+mn-ea"/>
                <a:cs typeface="+mn-cs"/>
                <a:sym typeface="Helvetica Neue"/>
              </a:defRPr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>
                <a:latin typeface="+mn-lt"/>
                <a:ea typeface="+mn-ea"/>
                <a:cs typeface="+mn-cs"/>
                <a:sym typeface="Helvetica Neue"/>
              </a:defRPr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>
                <a:latin typeface="+mn-lt"/>
                <a:ea typeface="+mn-ea"/>
                <a:cs typeface="+mn-cs"/>
                <a:sym typeface="Helvetica Neue"/>
              </a:defRPr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1" u="none" strike="noStrike" cap="none" spc="-20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1" u="none" strike="noStrike" cap="none" spc="-20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1" u="none" strike="noStrike" cap="none" spc="-20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1" u="none" strike="noStrike" cap="none" spc="-20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1" u="none" strike="noStrike" cap="none" spc="-20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1" u="none" strike="noStrike" cap="none" spc="-20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1" u="none" strike="noStrike" cap="none" spc="-20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1" u="none" strike="noStrike" cap="none" spc="-20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1" u="none" strike="noStrike" cap="none" spc="-20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6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etitioners: Linda Olson Pehlke, TMM P17, Susie Roberts, TMM P17 and Nancy Heller, TMM P8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92500"/>
          </a:bodyPr>
          <a:lstStyle/>
          <a:p>
            <a:r>
              <a:rPr dirty="0"/>
              <a:t>Petitioners: </a:t>
            </a:r>
            <a:r>
              <a:rPr lang="en-US" dirty="0"/>
              <a:t>Article 4: Select Board, Article 5: Linda Olson Pehlke, TMM P17, Susie Roberts, P17, Nancy Heller, P8</a:t>
            </a:r>
            <a:endParaRPr dirty="0"/>
          </a:p>
        </p:txBody>
      </p:sp>
      <p:sp>
        <p:nvSpPr>
          <p:cNvPr id="152" name="Article 5 - M-District - Plus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Article </a:t>
            </a:r>
            <a:r>
              <a:rPr lang="en-US" dirty="0"/>
              <a:t>4 or 5</a:t>
            </a:r>
            <a:r>
              <a:rPr dirty="0"/>
              <a:t> - M-District - Plus</a:t>
            </a:r>
          </a:p>
        </p:txBody>
      </p:sp>
      <p:sp>
        <p:nvSpPr>
          <p:cNvPr id="153" name="MBTA-CA Compliance Plan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MBTA-CA Compliance Plan</a:t>
            </a:r>
            <a:r>
              <a:rPr lang="en-US" dirty="0"/>
              <a:t>: Livable Communities Advisory Committee, November 13, 2023  Presented by: Linda Olson Pehlke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34EEC-2D59-DC89-747A-1631D15FC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219200"/>
            <a:ext cx="19812000" cy="2224644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Helvetica Neue" panose="02000503000000020004" pitchFamily="2" charset="0"/>
              </a:rPr>
              <a:t>Does not permit “packing crates” with flat panels and “cookie cutter” windows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609700D-F093-B3FA-EC46-C0D4AF1543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639481" y="3796941"/>
            <a:ext cx="8963506" cy="7829802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2137B6-2D62-3B3A-7B8B-2530CA9D2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3924564" y="3694153"/>
            <a:ext cx="7980216" cy="836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15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78C1F-203E-F400-055E-870D14DDC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219200"/>
            <a:ext cx="19735800" cy="1549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>
                <a:solidFill>
                  <a:srgbClr val="0070C0"/>
                </a:solidFill>
                <a:latin typeface="Helvetica Neue" panose="02000503000000020004" pitchFamily="2" charset="0"/>
                <a:cs typeface="Calibri" panose="020F0502020204030204" pitchFamily="34" charset="0"/>
              </a:rPr>
              <a:t>Encourage architectural design and materials consistent with existing neighborhoods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E997F6F-3A88-CF49-BB89-8DEC6E511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3786" y="3378200"/>
            <a:ext cx="9496512" cy="9107912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BADC8B-97AE-DA16-0B71-48CB630A9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3201" y="3022599"/>
            <a:ext cx="10082734" cy="946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01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A0299-333D-A8D6-901C-B2C3BB005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331" y="815009"/>
            <a:ext cx="20784710" cy="1590262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Helvetica Neue" panose="02000503000000020004" pitchFamily="2" charset="0"/>
                <a:cs typeface="Calibri" panose="020F0502020204030204" pitchFamily="34" charset="0"/>
              </a:rPr>
              <a:t>So what is the “+” of the “M-District+” Plan?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92115-16EF-3435-D24A-255C00EAD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870" y="2246243"/>
            <a:ext cx="21908615" cy="10436086"/>
          </a:xfrm>
        </p:spPr>
        <p:txBody>
          <a:bodyPr>
            <a:normAutofit fontScale="92500"/>
          </a:bodyPr>
          <a:lstStyle/>
          <a:p>
            <a:pPr>
              <a:buClr>
                <a:srgbClr val="134263"/>
              </a:buClr>
            </a:pPr>
            <a:r>
              <a:rPr lang="en-US" sz="5400" dirty="0">
                <a:solidFill>
                  <a:srgbClr val="0070C0"/>
                </a:solidFill>
                <a:latin typeface="Helvetica Neue" panose="02000503000000020004" pitchFamily="2" charset="0"/>
                <a:cs typeface="Calibri" panose="020F0502020204030204" pitchFamily="34" charset="0"/>
              </a:rPr>
              <a:t>Brookline Housing Authority property – Walnut &amp; High Streets</a:t>
            </a:r>
          </a:p>
          <a:p>
            <a:pPr lvl="1">
              <a:buClr>
                <a:srgbClr val="134263"/>
              </a:buClr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Rezoning to permit 175 to 225 entirely new or entirely renovated units (number will depend on mix between senior and family units after public input)</a:t>
            </a:r>
          </a:p>
          <a:p>
            <a:pPr lvl="1">
              <a:buClr>
                <a:srgbClr val="134263"/>
              </a:buClr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Close collaboration with the BHA and architects to define necessary zoning changes </a:t>
            </a:r>
          </a:p>
          <a:p>
            <a:pPr lvl="1">
              <a:buClr>
                <a:srgbClr val="134263"/>
              </a:buClr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“As of right” zoning vs. need for special comprehensive permit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600" lvl="1" indent="0">
              <a:buClr>
                <a:srgbClr val="134263"/>
              </a:buClr>
              <a:buNone/>
            </a:pPr>
            <a:r>
              <a:rPr lang="en-US" sz="5500" dirty="0">
                <a:solidFill>
                  <a:srgbClr val="0070C0"/>
                </a:solidFill>
                <a:latin typeface="Helvetica Neue" panose="02000503000000020004" pitchFamily="2" charset="0"/>
                <a:cs typeface="Calibri" panose="020F0502020204030204" pitchFamily="34" charset="0"/>
              </a:rPr>
              <a:t>Amendment to “Emerald Island” special district</a:t>
            </a:r>
          </a:p>
          <a:p>
            <a:pPr lvl="1">
              <a:buClr>
                <a:srgbClr val="134263"/>
              </a:buClr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 River Road and Brookline Avenue (Hilton Garden Inn to Brookline Ice &amp; Coal)</a:t>
            </a:r>
          </a:p>
          <a:p>
            <a:pPr lvl="1">
              <a:buClr>
                <a:srgbClr val="134263"/>
              </a:buClr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Would permit larger multi-family units in addition to micro-units, live-work, and senior</a:t>
            </a:r>
          </a:p>
          <a:p>
            <a:pPr lvl="1">
              <a:buClr>
                <a:srgbClr val="134263"/>
              </a:buClr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residential development in 6+ years; goal is to “unlock” the site to 80 – 115 units</a:t>
            </a:r>
          </a:p>
          <a:p>
            <a:pPr lvl="1">
              <a:buClr>
                <a:srgbClr val="134263"/>
              </a:buClr>
            </a:pPr>
            <a:endParaRPr lang="en-US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134263"/>
              </a:buClr>
            </a:pPr>
            <a:endParaRPr lang="en-US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380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hings to Keep in Min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70121">
              <a:defRPr sz="8900" spc="-178"/>
            </a:lvl1pPr>
          </a:lstStyle>
          <a:p>
            <a:r>
              <a:t>Things to Keep in Mind</a:t>
            </a:r>
          </a:p>
        </p:txBody>
      </p:sp>
      <p:sp>
        <p:nvSpPr>
          <p:cNvPr id="174" name="Harvard St. rezoning not needed for compliance.…"/>
          <p:cNvSpPr txBox="1">
            <a:spLocks noGrp="1"/>
          </p:cNvSpPr>
          <p:nvPr>
            <p:ph type="body" idx="1"/>
          </p:nvPr>
        </p:nvSpPr>
        <p:spPr>
          <a:xfrm>
            <a:off x="1206500" y="2953414"/>
            <a:ext cx="21971000" cy="955110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579119" indent="-579119" defTabSz="2316421">
              <a:spcBef>
                <a:spcPts val="4200"/>
              </a:spcBef>
              <a:defRPr sz="4560" i="1"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Harvard St. rezoning not needed for compliance.</a:t>
            </a:r>
          </a:p>
          <a:p>
            <a:pPr marL="579119" indent="-579119" defTabSz="2316421">
              <a:spcBef>
                <a:spcPts val="4200"/>
              </a:spcBef>
              <a:defRPr sz="4560" i="1"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M-District - Plus Proposal Meets MBTA-CA Metrics three times over. </a:t>
            </a:r>
          </a:p>
          <a:p>
            <a:pPr marL="579119" indent="-579119" defTabSz="2316421">
              <a:spcBef>
                <a:spcPts val="4200"/>
              </a:spcBef>
              <a:defRPr sz="4560" i="1"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Passage of M-District - Plus gives us flexibility</a:t>
            </a:r>
            <a:r>
              <a:rPr lang="en-US" dirty="0"/>
              <a:t> – Harvard St. doesn’t need to comply</a:t>
            </a:r>
            <a:r>
              <a:rPr dirty="0"/>
              <a:t>.</a:t>
            </a:r>
          </a:p>
          <a:p>
            <a:pPr marL="579119" indent="-579119" defTabSz="2316421">
              <a:spcBef>
                <a:spcPts val="4200"/>
              </a:spcBef>
              <a:defRPr sz="4560" i="1"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M-District </a:t>
            </a:r>
            <a:r>
              <a:rPr lang="en-US" dirty="0"/>
              <a:t>–</a:t>
            </a:r>
            <a:r>
              <a:rPr dirty="0"/>
              <a:t> </a:t>
            </a:r>
            <a:r>
              <a:rPr lang="en-US" dirty="0"/>
              <a:t>mostly built out and overlay does not up zone</a:t>
            </a:r>
            <a:r>
              <a:rPr dirty="0"/>
              <a:t>.</a:t>
            </a:r>
          </a:p>
          <a:p>
            <a:pPr marL="579119" indent="-579119" defTabSz="2316421">
              <a:spcBef>
                <a:spcPts val="4200"/>
              </a:spcBef>
              <a:defRPr sz="4560" i="1"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Brookline added 1,512 housing units between 2010-2020 a </a:t>
            </a:r>
            <a:r>
              <a:rPr b="1" dirty="0"/>
              <a:t>6% increase</a:t>
            </a:r>
            <a:r>
              <a:rPr dirty="0"/>
              <a:t>.</a:t>
            </a:r>
          </a:p>
          <a:p>
            <a:pPr marL="579119" indent="-579119" defTabSz="2316421">
              <a:spcBef>
                <a:spcPts val="4200"/>
              </a:spcBef>
              <a:defRPr sz="4560" i="1"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Brookline has already permitted an additional 1,325 housing units, a </a:t>
            </a:r>
            <a:r>
              <a:rPr b="1" dirty="0"/>
              <a:t>5% increase</a:t>
            </a:r>
          </a:p>
          <a:p>
            <a:pPr marL="579119" indent="-579119" defTabSz="2316421">
              <a:spcBef>
                <a:spcPts val="4200"/>
              </a:spcBef>
              <a:defRPr sz="4560" i="1"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40B window </a:t>
            </a:r>
            <a:r>
              <a:rPr lang="en-US" dirty="0"/>
              <a:t>was</a:t>
            </a:r>
            <a:r>
              <a:rPr dirty="0"/>
              <a:t> open </a:t>
            </a:r>
            <a:r>
              <a:rPr lang="en-US" dirty="0"/>
              <a:t>–</a:t>
            </a:r>
            <a:r>
              <a:rPr dirty="0"/>
              <a:t> </a:t>
            </a:r>
            <a:r>
              <a:rPr lang="en-US" dirty="0"/>
              <a:t>Town received one new 40B proposal 100 units-Chestnut Hill</a:t>
            </a:r>
            <a:r>
              <a:rPr dirty="0"/>
              <a:t>.</a:t>
            </a:r>
            <a:endParaRPr lang="en-US" dirty="0"/>
          </a:p>
          <a:p>
            <a:pPr marL="579119" indent="-579119" defTabSz="2316421">
              <a:spcBef>
                <a:spcPts val="4200"/>
              </a:spcBef>
              <a:defRPr sz="4560" i="1">
                <a:latin typeface="+mn-lt"/>
                <a:ea typeface="+mn-ea"/>
                <a:cs typeface="+mn-cs"/>
                <a:sym typeface="Helvetica Neue"/>
              </a:defRPr>
            </a:pPr>
            <a:r>
              <a:rPr lang="en-US" dirty="0"/>
              <a:t>Housing growth of about 1,750 units with M-District alone, including BHA &amp; Emerald Island. </a:t>
            </a:r>
            <a:endParaRPr dirty="0"/>
          </a:p>
          <a:p>
            <a:pPr marL="579119" indent="-579119" defTabSz="2316421">
              <a:spcBef>
                <a:spcPts val="4200"/>
              </a:spcBef>
              <a:defRPr sz="4560" i="1">
                <a:latin typeface="+mn-lt"/>
                <a:ea typeface="+mn-ea"/>
                <a:cs typeface="+mn-cs"/>
                <a:sym typeface="Helvetica Neue"/>
              </a:defRPr>
            </a:pPr>
            <a:r>
              <a:rPr dirty="0"/>
              <a:t>Comprehensive Planning and zoning reform about to start. We need inclusive and informed decision making about our future. What is an appropriate rate of growth?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By-right zoning capacity for 6,990 units (25% of 27,960, 2020 Census).…"/>
          <p:cNvSpPr txBox="1">
            <a:spLocks noGrp="1"/>
          </p:cNvSpPr>
          <p:nvPr>
            <p:ph type="body" idx="1"/>
          </p:nvPr>
        </p:nvSpPr>
        <p:spPr>
          <a:xfrm>
            <a:off x="1965960" y="3279140"/>
            <a:ext cx="20139659" cy="108254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By-right zoning capacity for 6,990 units (25% of 27,960, 2020 Census).</a:t>
            </a:r>
          </a:p>
          <a:p>
            <a:r>
              <a:rPr lang="en-US" dirty="0"/>
              <a:t>Housing </a:t>
            </a:r>
            <a:r>
              <a:rPr dirty="0"/>
              <a:t>Suitable for Families. </a:t>
            </a:r>
          </a:p>
          <a:p>
            <a:r>
              <a:rPr dirty="0"/>
              <a:t>Minimum size of 41 acres near rapid transit. </a:t>
            </a:r>
          </a:p>
          <a:p>
            <a:r>
              <a:rPr dirty="0"/>
              <a:t>Zoning must be implemented by 12/31/2023.</a:t>
            </a:r>
          </a:p>
          <a:p>
            <a:r>
              <a:rPr dirty="0"/>
              <a:t>Minimum Gross Density of 15 du/acre. </a:t>
            </a:r>
          </a:p>
          <a:p>
            <a:r>
              <a:rPr dirty="0"/>
              <a:t>Not more than 0.5 miles from T stop.</a:t>
            </a:r>
          </a:p>
          <a:p>
            <a:r>
              <a:rPr dirty="0"/>
              <a:t>No age restrictions.</a:t>
            </a:r>
            <a:endParaRPr lang="en-US" dirty="0"/>
          </a:p>
          <a:p>
            <a:r>
              <a:rPr lang="en-US" dirty="0"/>
              <a:t>Cannot mandate Commercial on Ground Floor (later partially allowed)</a:t>
            </a:r>
            <a:endParaRPr dirty="0"/>
          </a:p>
        </p:txBody>
      </p:sp>
      <p:sp>
        <p:nvSpPr>
          <p:cNvPr id="165" name="MBTA-CA Requirements"/>
          <p:cNvSpPr txBox="1">
            <a:spLocks noGrp="1"/>
          </p:cNvSpPr>
          <p:nvPr>
            <p:ph type="title"/>
          </p:nvPr>
        </p:nvSpPr>
        <p:spPr>
          <a:xfrm>
            <a:off x="3635831" y="952499"/>
            <a:ext cx="11907072" cy="1435101"/>
          </a:xfrm>
          <a:prstGeom prst="rect">
            <a:avLst/>
          </a:prstGeom>
        </p:spPr>
        <p:txBody>
          <a:bodyPr/>
          <a:lstStyle>
            <a:lvl1pPr defTabSz="2121354">
              <a:defRPr sz="8700" spc="-174"/>
            </a:lvl1pPr>
          </a:lstStyle>
          <a:p>
            <a:r>
              <a:rPr dirty="0">
                <a:solidFill>
                  <a:srgbClr val="0070C0"/>
                </a:solidFill>
              </a:rPr>
              <a:t>MBTA-CA Requirements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245C1-B4AD-E428-6A84-E43FB5831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1" y="212651"/>
            <a:ext cx="23923256" cy="22765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Helvetica Neue" panose="02000503000000020004" pitchFamily="2" charset="0"/>
                <a:cs typeface="Calibri" panose="020F0502020204030204" pitchFamily="34" charset="0"/>
              </a:rPr>
              <a:t>Complying with the MBTA Act – </a:t>
            </a:r>
            <a:br>
              <a:rPr lang="en-US" dirty="0">
                <a:solidFill>
                  <a:srgbClr val="0070C0"/>
                </a:solidFill>
                <a:latin typeface="Helvetica Neue" panose="02000503000000020004" pitchFamily="2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70C0"/>
                </a:solidFill>
                <a:latin typeface="Helvetica Neue" panose="02000503000000020004" pitchFamily="2" charset="0"/>
                <a:cs typeface="Calibri" panose="020F0502020204030204" pitchFamily="34" charset="0"/>
              </a:rPr>
              <a:t>the M-District+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20FC4-D490-6BF2-4C7F-3BAC3182E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779" y="3175001"/>
            <a:ext cx="21825286" cy="998219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5600" dirty="0">
                <a:solidFill>
                  <a:srgbClr val="0070C0"/>
                </a:solidFill>
                <a:latin typeface="Helvetica Neue" panose="02000503000000020004" pitchFamily="2" charset="0"/>
                <a:cs typeface="Calibri" panose="020F0502020204030204" pitchFamily="34" charset="0"/>
              </a:rPr>
              <a:t>M-District+ Plan found in two identical warrant articles – </a:t>
            </a:r>
            <a:br>
              <a:rPr lang="en-US" sz="5600" dirty="0">
                <a:solidFill>
                  <a:srgbClr val="0070C0"/>
                </a:solidFill>
                <a:latin typeface="Helvetica Neue" panose="02000503000000020004" pitchFamily="2" charset="0"/>
                <a:cs typeface="Calibri" panose="020F0502020204030204" pitchFamily="34" charset="0"/>
              </a:rPr>
            </a:br>
            <a:r>
              <a:rPr lang="en-US" sz="5600" dirty="0">
                <a:solidFill>
                  <a:srgbClr val="0070C0"/>
                </a:solidFill>
                <a:latin typeface="Helvetica Neue" panose="02000503000000020004" pitchFamily="2" charset="0"/>
                <a:cs typeface="Calibri" panose="020F0502020204030204" pitchFamily="34" charset="0"/>
              </a:rPr>
              <a:t>STM1, Articles 4 and 5</a:t>
            </a:r>
            <a:br>
              <a:rPr lang="en-US" sz="5600" dirty="0">
                <a:solidFill>
                  <a:srgbClr val="0070C0"/>
                </a:solidFill>
                <a:latin typeface="Helvetica Neue" panose="02000503000000020004" pitchFamily="2" charset="0"/>
                <a:cs typeface="Calibri" panose="020F0502020204030204" pitchFamily="34" charset="0"/>
              </a:rPr>
            </a:br>
            <a:endParaRPr lang="en-US" sz="5600" dirty="0">
              <a:solidFill>
                <a:srgbClr val="0070C0"/>
              </a:solidFill>
              <a:latin typeface="Helvetica Neue" panose="02000503000000020004" pitchFamily="2" charset="0"/>
              <a:cs typeface="Calibri" panose="020F0502020204030204" pitchFamily="34" charset="0"/>
            </a:endParaRPr>
          </a:p>
          <a:p>
            <a:pPr lvl="1">
              <a:spcBef>
                <a:spcPts val="12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5600" dirty="0">
                <a:solidFill>
                  <a:srgbClr val="0070C0"/>
                </a:solidFill>
                <a:latin typeface="Helvetica Neue" panose="02000503000000020004" pitchFamily="2" charset="0"/>
                <a:cs typeface="Calibri" panose="020F0502020204030204" pitchFamily="34" charset="0"/>
              </a:rPr>
              <a:t>Drafted to fully comply with the MBTA Act</a:t>
            </a:r>
          </a:p>
          <a:p>
            <a:pPr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5600" dirty="0">
                <a:solidFill>
                  <a:srgbClr val="0070C0"/>
                </a:solidFill>
                <a:latin typeface="Helvetica Neue" panose="02000503000000020004" pitchFamily="2" charset="0"/>
                <a:cs typeface="Calibri" panose="020F0502020204030204" pitchFamily="34" charset="0"/>
              </a:rPr>
              <a:t>Also part of Select Board “consensus plan”--STM4, Article 1</a:t>
            </a:r>
          </a:p>
          <a:p>
            <a:pPr lvl="1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5600" dirty="0">
                <a:solidFill>
                  <a:srgbClr val="0070C0"/>
                </a:solidFill>
                <a:latin typeface="Helvetica Neue" panose="02000503000000020004" pitchFamily="2" charset="0"/>
                <a:cs typeface="Calibri" panose="020F0502020204030204" pitchFamily="34" charset="0"/>
              </a:rPr>
              <a:t>Here, combined by Select Board with zoning changes on Harvard Street</a:t>
            </a:r>
          </a:p>
          <a:p>
            <a:pPr lvl="1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5600" dirty="0">
                <a:solidFill>
                  <a:srgbClr val="0070C0"/>
                </a:solidFill>
                <a:latin typeface="Helvetica Neue" panose="02000503000000020004" pitchFamily="2" charset="0"/>
                <a:cs typeface="Calibri" panose="020F0502020204030204" pitchFamily="34" charset="0"/>
              </a:rPr>
              <a:t>M-District+ Plan is </a:t>
            </a:r>
            <a:r>
              <a:rPr lang="en-US" sz="5600" u="sng" dirty="0">
                <a:solidFill>
                  <a:srgbClr val="0070C0"/>
                </a:solidFill>
                <a:latin typeface="Helvetica Neue" panose="02000503000000020004" pitchFamily="2" charset="0"/>
                <a:cs typeface="Calibri" panose="020F0502020204030204" pitchFamily="34" charset="0"/>
              </a:rPr>
              <a:t>necessary</a:t>
            </a:r>
            <a:r>
              <a:rPr lang="en-US" sz="5600" dirty="0">
                <a:solidFill>
                  <a:srgbClr val="0070C0"/>
                </a:solidFill>
                <a:latin typeface="Helvetica Neue" panose="02000503000000020004" pitchFamily="2" charset="0"/>
                <a:cs typeface="Calibri" panose="020F0502020204030204" pitchFamily="34" charset="0"/>
              </a:rPr>
              <a:t> part to comply with MBTA Act</a:t>
            </a:r>
          </a:p>
        </p:txBody>
      </p:sp>
    </p:spTree>
    <p:extLst>
      <p:ext uri="{BB962C8B-B14F-4D97-AF65-F5344CB8AC3E}">
        <p14:creationId xmlns:p14="http://schemas.microsoft.com/office/powerpoint/2010/main" val="3253610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Why did we file Article 5?"/>
          <p:cNvSpPr txBox="1">
            <a:spLocks noGrp="1"/>
          </p:cNvSpPr>
          <p:nvPr>
            <p:ph type="title"/>
          </p:nvPr>
        </p:nvSpPr>
        <p:spPr>
          <a:xfrm>
            <a:off x="622591" y="1232775"/>
            <a:ext cx="21971001" cy="1433164"/>
          </a:xfrm>
          <a:prstGeom prst="rect">
            <a:avLst/>
          </a:prstGeom>
        </p:spPr>
        <p:txBody>
          <a:bodyPr>
            <a:normAutofit/>
          </a:bodyPr>
          <a:lstStyle>
            <a:lvl1pPr defTabSz="2170121">
              <a:defRPr sz="8900" spc="-178"/>
            </a:lvl1pPr>
          </a:lstStyle>
          <a:p>
            <a:pPr algn="ctr"/>
            <a:r>
              <a:rPr dirty="0"/>
              <a:t> </a:t>
            </a:r>
            <a:r>
              <a:rPr lang="en-US" dirty="0"/>
              <a:t>How did M-District Come About</a:t>
            </a:r>
            <a:r>
              <a:rPr dirty="0"/>
              <a:t>?</a:t>
            </a:r>
          </a:p>
        </p:txBody>
      </p:sp>
      <p:sp>
        <p:nvSpPr>
          <p:cNvPr id="156" name="Wanted to ensure that Town Meeting would get a chance to vote on the M-District - Plus suite of zoning changes, as proposed by the MMPC.…"/>
          <p:cNvSpPr txBox="1">
            <a:spLocks noGrp="1"/>
          </p:cNvSpPr>
          <p:nvPr>
            <p:ph type="body" idx="1"/>
          </p:nvPr>
        </p:nvSpPr>
        <p:spPr>
          <a:xfrm>
            <a:off x="1206500" y="3078922"/>
            <a:ext cx="21971000" cy="825601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/>
              <a:t>Planning Department proposed up-zoning Harvard St. and hiring a form—based zoning consultant to make Harvard St. our MBTA-CA compliance plan. </a:t>
            </a:r>
          </a:p>
          <a:p>
            <a:r>
              <a:rPr lang="en-US" dirty="0"/>
              <a:t>But, MBTA-CA guidelines were problematic on Harvard St. </a:t>
            </a:r>
            <a:br>
              <a:rPr dirty="0"/>
            </a:br>
            <a:endParaRPr dirty="0"/>
          </a:p>
          <a:p>
            <a:r>
              <a:rPr lang="en-US" dirty="0"/>
              <a:t>Article 24 in Spring TM to create Moderator’s Committee to study alternative routes to MBTA compliance. </a:t>
            </a:r>
            <a:br>
              <a:rPr dirty="0"/>
            </a:br>
            <a:r>
              <a:rPr dirty="0"/>
              <a:t> </a:t>
            </a:r>
          </a:p>
          <a:p>
            <a:r>
              <a:rPr lang="en-US" dirty="0"/>
              <a:t>April 2023, Select Board appoints MBTA Multi-Family Permitting Committee: Chair, Dick </a:t>
            </a:r>
            <a:r>
              <a:rPr lang="en-US" dirty="0" err="1"/>
              <a:t>Benka</a:t>
            </a:r>
            <a:r>
              <a:rPr lang="en-US" dirty="0"/>
              <a:t>, Members: Ken Lewis, Katha Seidman, David Pollak, Carol Gladstone, Rick Fredkin, Linda Olson Pehlke, Neil </a:t>
            </a:r>
            <a:r>
              <a:rPr lang="en-US" dirty="0" err="1"/>
              <a:t>Wishinsky</a:t>
            </a:r>
            <a:r>
              <a:rPr lang="en-US" dirty="0"/>
              <a:t>, with support from Kara Brewton, PD. Held 16 public meetings, met May – August. </a:t>
            </a:r>
            <a:endParaRPr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Key Features of M-District-Plu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170121">
              <a:defRPr sz="8900" spc="-178"/>
            </a:lvl1pPr>
          </a:lstStyle>
          <a:p>
            <a:r>
              <a:t> Key Features of M-District-Plus</a:t>
            </a:r>
          </a:p>
        </p:txBody>
      </p:sp>
      <p:sp>
        <p:nvSpPr>
          <p:cNvPr id="159" name="It is an Overlay creating a by-right permitting process for Multi-Family housing. (multi-family defined as 3 or more units)…"/>
          <p:cNvSpPr txBox="1">
            <a:spLocks noGrp="1"/>
          </p:cNvSpPr>
          <p:nvPr>
            <p:ph type="body" idx="1"/>
          </p:nvPr>
        </p:nvSpPr>
        <p:spPr>
          <a:xfrm>
            <a:off x="1019649" y="2774547"/>
            <a:ext cx="21971001" cy="10243945"/>
          </a:xfrm>
          <a:prstGeom prst="rect">
            <a:avLst/>
          </a:prstGeom>
        </p:spPr>
        <p:txBody>
          <a:bodyPr/>
          <a:lstStyle/>
          <a:p>
            <a:pPr marL="591312" indent="-591312" defTabSz="2365188">
              <a:spcBef>
                <a:spcPts val="4300"/>
              </a:spcBef>
              <a:defRPr sz="4656"/>
            </a:pPr>
            <a:r>
              <a:rPr dirty="0"/>
              <a:t>It is an </a:t>
            </a:r>
            <a:r>
              <a:rPr sz="6305" i="1" dirty="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+mn-lt"/>
                <a:ea typeface="+mn-ea"/>
                <a:cs typeface="+mn-cs"/>
                <a:sym typeface="Helvetica Neue"/>
              </a:rPr>
              <a:t>Overlay</a:t>
            </a:r>
            <a:r>
              <a:rPr dirty="0"/>
              <a:t> creating a by-right permitting process for Multi-Family housing. (multi-family defined as 3 or more units)</a:t>
            </a:r>
          </a:p>
          <a:p>
            <a:pPr marL="591312" indent="-591312" defTabSz="2365188">
              <a:spcBef>
                <a:spcPts val="4300"/>
              </a:spcBef>
              <a:defRPr sz="4656"/>
            </a:pPr>
            <a:r>
              <a:rPr dirty="0"/>
              <a:t>Objective Design Standards were created to assure that replacement structures will be compatible with existing neighborhood settings.</a:t>
            </a:r>
          </a:p>
          <a:p>
            <a:pPr marL="591312" indent="-591312" defTabSz="2365188">
              <a:spcBef>
                <a:spcPts val="4300"/>
              </a:spcBef>
              <a:defRPr sz="4656"/>
            </a:pPr>
            <a:r>
              <a:rPr dirty="0"/>
              <a:t>Property owners can choose to develop under existing zoning </a:t>
            </a:r>
            <a:r>
              <a:rPr i="1" dirty="0">
                <a:latin typeface="+mn-lt"/>
                <a:ea typeface="+mn-ea"/>
                <a:cs typeface="+mn-cs"/>
                <a:sym typeface="Helvetica Neue"/>
              </a:rPr>
              <a:t>or</a:t>
            </a:r>
            <a:r>
              <a:rPr dirty="0"/>
              <a:t> they can meet the site plan and design review standards and go the by-right route. </a:t>
            </a:r>
          </a:p>
          <a:p>
            <a:pPr marL="591312" indent="-591312" defTabSz="2365188">
              <a:spcBef>
                <a:spcPts val="4300"/>
              </a:spcBef>
              <a:defRPr sz="4656"/>
            </a:pPr>
            <a:r>
              <a:rPr dirty="0"/>
              <a:t>Meets legal compliance requirements of the MBTA-CA many times over. </a:t>
            </a:r>
          </a:p>
          <a:p>
            <a:pPr marL="591312" indent="-591312" defTabSz="2365188">
              <a:spcBef>
                <a:spcPts val="4300"/>
              </a:spcBef>
              <a:defRPr sz="4656"/>
            </a:pPr>
            <a:r>
              <a:rPr dirty="0"/>
              <a:t>Includes proposals for additional BHA units @ Juniper/Walnut/High St. site. and expands allowable uses in Emerald Island to include multi-family.</a:t>
            </a:r>
          </a:p>
          <a:p>
            <a:pPr marL="591312" indent="-591312" defTabSz="2365188">
              <a:spcBef>
                <a:spcPts val="4300"/>
              </a:spcBef>
              <a:defRPr sz="4656"/>
            </a:pPr>
            <a:r>
              <a:rPr dirty="0"/>
              <a:t>Large Projects &gt;30,000 </a:t>
            </a:r>
            <a:r>
              <a:rPr dirty="0" err="1"/>
              <a:t>sq.ft</a:t>
            </a:r>
            <a:r>
              <a:rPr dirty="0"/>
              <a:t>. not allowed by-right - Must get design review special permit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8EEF7-1A70-AF41-A7D5-40EA7A0BA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1" y="622404"/>
            <a:ext cx="19707102" cy="12003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M-District-Parts of M-1.5, 2.0, 2.5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7D5F1D-C083-415A-4AB6-EF3F86DCC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340" t="12940" r="14031" b="7222"/>
          <a:stretch/>
        </p:blipFill>
        <p:spPr>
          <a:xfrm>
            <a:off x="855022" y="2007720"/>
            <a:ext cx="16646170" cy="109140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9D5F79-3C39-73A7-2A21-79639600EF6F}"/>
              </a:ext>
            </a:extLst>
          </p:cNvPr>
          <p:cNvSpPr txBox="1"/>
          <p:nvPr/>
        </p:nvSpPr>
        <p:spPr>
          <a:xfrm>
            <a:off x="16735647" y="5516298"/>
            <a:ext cx="6273209" cy="39805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i="1" u="none" strike="noStrike" cap="none" spc="0" normalizeH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elvetica Neue" panose="02000503000000020004" pitchFamily="2" charset="0"/>
                <a:ea typeface="+mn-ea"/>
                <a:cs typeface="+mn-cs"/>
                <a:sym typeface="Helvetica Neue"/>
              </a:rPr>
              <a:t>Multi-family districts </a:t>
            </a:r>
            <a:r>
              <a:rPr lang="en-US" sz="4200" i="1" dirty="0">
                <a:latin typeface="Helvetica Neue" panose="02000503000000020004" pitchFamily="2" charset="0"/>
              </a:rPr>
              <a:t>as shown here outlined in Blue make up the</a:t>
            </a:r>
            <a:br>
              <a:rPr lang="en-US" sz="4200" i="1" dirty="0">
                <a:latin typeface="Helvetica Neue" panose="02000503000000020004" pitchFamily="2" charset="0"/>
              </a:rPr>
            </a:br>
            <a:r>
              <a:rPr lang="en-US" sz="4200" i="1" dirty="0">
                <a:latin typeface="Helvetica Neue" panose="02000503000000020004" pitchFamily="2" charset="0"/>
              </a:rPr>
              <a:t> M-District Overlay.  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i="1" u="none" strike="noStrike" cap="none" spc="0" normalizeH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Helvetica Neue" panose="02000503000000020004" pitchFamily="2" charset="0"/>
                <a:ea typeface="+mn-ea"/>
                <a:cs typeface="+mn-cs"/>
                <a:sym typeface="Helvetica Neue"/>
              </a:rPr>
              <a:t>Total Zoning Capacity of 8,182 residential units. </a:t>
            </a:r>
          </a:p>
        </p:txBody>
      </p:sp>
    </p:spTree>
    <p:extLst>
      <p:ext uri="{BB962C8B-B14F-4D97-AF65-F5344CB8AC3E}">
        <p14:creationId xmlns:p14="http://schemas.microsoft.com/office/powerpoint/2010/main" val="3214671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C9AC-F70C-CC08-45D1-B6DD2E472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546265"/>
            <a:ext cx="22617162" cy="16381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Helvetica Neue" panose="02000503000000020004" pitchFamily="2" charset="0"/>
                <a:cs typeface="Calibri" panose="020F0502020204030204" pitchFamily="34" charset="0"/>
              </a:rPr>
              <a:t>After considering alternatives, looked at </a:t>
            </a:r>
            <a:r>
              <a:rPr lang="en-US" sz="8000" u="sng" dirty="0">
                <a:solidFill>
                  <a:srgbClr val="0070C0"/>
                </a:solidFill>
                <a:latin typeface="Helvetica Neue" panose="02000503000000020004" pitchFamily="2" charset="0"/>
                <a:cs typeface="Calibri" panose="020F0502020204030204" pitchFamily="34" charset="0"/>
              </a:rPr>
              <a:t>all</a:t>
            </a:r>
            <a:r>
              <a:rPr lang="en-US" sz="8000" dirty="0">
                <a:solidFill>
                  <a:srgbClr val="0070C0"/>
                </a:solidFill>
                <a:latin typeface="Helvetica Neue" panose="02000503000000020004" pitchFamily="2" charset="0"/>
                <a:cs typeface="Calibri" panose="020F0502020204030204" pitchFamily="34" charset="0"/>
              </a:rPr>
              <a:t> M-Districts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FFD00C6-0093-18E9-FA1B-F1A5FC8078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8" y="1949458"/>
            <a:ext cx="14861588" cy="11018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DB2E37-4E1D-127D-82CF-6B9B3E5D0DC6}"/>
              </a:ext>
            </a:extLst>
          </p:cNvPr>
          <p:cNvSpPr txBox="1"/>
          <p:nvPr/>
        </p:nvSpPr>
        <p:spPr>
          <a:xfrm>
            <a:off x="15265402" y="2184403"/>
            <a:ext cx="849476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chemeClr val="accent2">
                  <a:lumMod val="50000"/>
                </a:schemeClr>
              </a:buClr>
            </a:pPr>
            <a:endParaRPr lang="en-US" sz="4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buClr>
                <a:schemeClr val="accent2">
                  <a:lumMod val="50000"/>
                </a:schemeClr>
              </a:buClr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Helvetica Neue" panose="02000503000000020004" pitchFamily="2" charset="0"/>
                <a:cs typeface="Calibri" panose="020F0502020204030204" pitchFamily="34" charset="0"/>
              </a:rPr>
              <a:t>Map shows all M-Districts, from least dense (M-1.0 – FAR of 1; pink areas on map) to most dense (M-2.5 – FAR of 2.5) (“FAR” is building sf/lot sf)</a:t>
            </a:r>
            <a:br>
              <a:rPr lang="en-US" sz="4400" dirty="0">
                <a:solidFill>
                  <a:schemeClr val="accent2">
                    <a:lumMod val="50000"/>
                  </a:schemeClr>
                </a:solidFill>
                <a:latin typeface="Helvetica Neue" panose="02000503000000020004" pitchFamily="2" charset="0"/>
                <a:cs typeface="Calibri" panose="020F0502020204030204" pitchFamily="34" charset="0"/>
              </a:rPr>
            </a:br>
            <a:endParaRPr lang="en-US" sz="4400" dirty="0">
              <a:solidFill>
                <a:schemeClr val="accent2">
                  <a:lumMod val="50000"/>
                </a:schemeClr>
              </a:solidFill>
              <a:latin typeface="Helvetica Neue" panose="02000503000000020004" pitchFamily="2" charset="0"/>
              <a:cs typeface="Calibri" panose="020F0502020204030204" pitchFamily="34" charset="0"/>
            </a:endParaRPr>
          </a:p>
          <a:p>
            <a:pPr marL="571500" indent="-571500">
              <a:spcBef>
                <a:spcPts val="1200"/>
              </a:spcBef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Resulted in “capacity” of 16,000 units, well above required 6,990</a:t>
            </a:r>
          </a:p>
        </p:txBody>
      </p:sp>
    </p:spTree>
    <p:extLst>
      <p:ext uri="{BB962C8B-B14F-4D97-AF65-F5344CB8AC3E}">
        <p14:creationId xmlns:p14="http://schemas.microsoft.com/office/powerpoint/2010/main" val="1699358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nitial RKG Analysis.png" descr="Initial RKG Analys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353" y="277502"/>
            <a:ext cx="18705490" cy="11378251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Text"/>
          <p:cNvSpPr txBox="1"/>
          <p:nvPr/>
        </p:nvSpPr>
        <p:spPr>
          <a:xfrm>
            <a:off x="27504236" y="15923133"/>
            <a:ext cx="672999" cy="46136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endParaRPr/>
          </a:p>
        </p:txBody>
      </p:sp>
      <p:sp>
        <p:nvSpPr>
          <p:cNvPr id="169" name="Existing Multi-Family Districts…"/>
          <p:cNvSpPr txBox="1"/>
          <p:nvPr/>
        </p:nvSpPr>
        <p:spPr>
          <a:xfrm>
            <a:off x="44821" y="4637417"/>
            <a:ext cx="5536312" cy="2658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3000" b="1"/>
            </a:pPr>
            <a:r>
              <a:t>Existing Multi-Family Districts</a:t>
            </a:r>
          </a:p>
          <a:p>
            <a:pPr marL="304800" indent="-304800" algn="l">
              <a:lnSpc>
                <a:spcPct val="150000"/>
              </a:lnSpc>
              <a:buSzPct val="123000"/>
              <a:buChar char="•"/>
              <a:defRPr sz="3000" b="1"/>
            </a:pPr>
            <a:r>
              <a:t>Capacity = 16,574 Units</a:t>
            </a:r>
          </a:p>
          <a:p>
            <a:pPr marL="304800" indent="-304800" algn="l">
              <a:lnSpc>
                <a:spcPct val="150000"/>
              </a:lnSpc>
              <a:buSzPct val="123000"/>
              <a:buChar char="•"/>
              <a:defRPr sz="3000" b="1"/>
            </a:pPr>
            <a:r>
              <a:t>Area = 334 Acres</a:t>
            </a:r>
          </a:p>
          <a:p>
            <a:pPr marL="304800" indent="-304800" algn="l">
              <a:lnSpc>
                <a:spcPct val="150000"/>
              </a:lnSpc>
              <a:buSzPct val="123000"/>
              <a:buChar char="•"/>
              <a:defRPr sz="3000" b="1"/>
            </a:pPr>
            <a:r>
              <a:t>Density = 50 Units/Acre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EC29D-D76F-4566-E5EB-9446B96C3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13" y="812800"/>
            <a:ext cx="22122842" cy="1320800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Helvetica Neue" panose="02000503000000020004" pitchFamily="2" charset="0"/>
                <a:cs typeface="Calibri" panose="020F0502020204030204" pitchFamily="34" charset="0"/>
              </a:rPr>
              <a:t>What does “by right” mean in the MBTA Act?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8145C-B4FC-C5AD-C0B5-51DA3B18F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33600"/>
            <a:ext cx="20862756" cy="10769600"/>
          </a:xfrm>
        </p:spPr>
        <p:txBody>
          <a:bodyPr>
            <a:normAutofit/>
          </a:bodyPr>
          <a:lstStyle/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endParaRPr lang="en-US" sz="6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1200"/>
              </a:spcBef>
              <a:buClr>
                <a:schemeClr val="accent2">
                  <a:lumMod val="50000"/>
                </a:schemeClr>
              </a:buClr>
            </a:pPr>
            <a:r>
              <a:rPr lang="en-US" sz="6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Zoning </a:t>
            </a:r>
            <a:r>
              <a:rPr lang="en-US" sz="6000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cannot</a:t>
            </a:r>
            <a:r>
              <a:rPr lang="en-US" sz="6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include </a:t>
            </a:r>
            <a:r>
              <a:rPr lang="en-US" sz="6000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discretionary</a:t>
            </a:r>
            <a:r>
              <a:rPr lang="en-US" sz="6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design review with ZBA special permits or variances</a:t>
            </a:r>
          </a:p>
          <a:p>
            <a:pPr lvl="1">
              <a:buClr>
                <a:schemeClr val="accent2">
                  <a:lumMod val="50000"/>
                </a:schemeClr>
              </a:buClr>
            </a:pPr>
            <a:r>
              <a:rPr lang="en-US" sz="6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en-US" sz="6400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en-US" sz="6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apply “objective design standards”</a:t>
            </a:r>
          </a:p>
          <a:p>
            <a:pPr lvl="1">
              <a:spcBef>
                <a:spcPts val="1200"/>
              </a:spcBef>
              <a:buClr>
                <a:schemeClr val="accent2">
                  <a:lumMod val="50000"/>
                </a:schemeClr>
              </a:buClr>
            </a:pPr>
            <a:r>
              <a:rPr lang="en-US" sz="6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Explicitly can include “architectural design” </a:t>
            </a:r>
          </a:p>
          <a:p>
            <a:pPr lvl="1">
              <a:spcBef>
                <a:spcPts val="1200"/>
              </a:spcBef>
              <a:buClr>
                <a:schemeClr val="accent2">
                  <a:lumMod val="50000"/>
                </a:schemeClr>
              </a:buClr>
            </a:pPr>
            <a:r>
              <a:rPr lang="en-US" sz="6000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en-US" sz="6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also apply our dimensional requirements – lot size, setbacks, height, open space, floor area ratios (building sf/lot sf)</a:t>
            </a:r>
          </a:p>
          <a:p>
            <a:pPr lvl="1">
              <a:buClr>
                <a:schemeClr val="accent2">
                  <a:lumMod val="50000"/>
                </a:schemeClr>
              </a:buClr>
            </a:pPr>
            <a:r>
              <a:rPr lang="en-US" sz="6000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en-US" sz="6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also apply General By-Law provisions</a:t>
            </a:r>
            <a:endParaRPr lang="en-US" sz="6400" dirty="0">
              <a:solidFill>
                <a:srgbClr val="0070C0"/>
              </a:solidFill>
            </a:endParaRPr>
          </a:p>
          <a:p>
            <a:pPr marL="548640" lvl="1" indent="0">
              <a:buClr>
                <a:schemeClr val="accent2">
                  <a:lumMod val="50000"/>
                </a:schemeClr>
              </a:buClr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38719"/>
      </p:ext>
    </p:extLst>
  </p:cSld>
  <p:clrMapOvr>
    <a:masterClrMapping/>
  </p:clrMapOvr>
</p:sld>
</file>

<file path=ppt/theme/theme1.xml><?xml version="1.0" encoding="utf-8"?>
<a:theme xmlns:a="http://schemas.openxmlformats.org/drawingml/2006/main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925</Words>
  <Application>Microsoft Macintosh PowerPoint</Application>
  <PresentationFormat>Custom</PresentationFormat>
  <Paragraphs>70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Helvetica Neue</vt:lpstr>
      <vt:lpstr>Helvetica Neue Light</vt:lpstr>
      <vt:lpstr>Helvetica Neue Medium</vt:lpstr>
      <vt:lpstr>30_BasicColor</vt:lpstr>
      <vt:lpstr>Article 4 or 5 - M-District - Plus</vt:lpstr>
      <vt:lpstr>MBTA-CA Requirements</vt:lpstr>
      <vt:lpstr>Complying with the MBTA Act –  the M-District+ Plan</vt:lpstr>
      <vt:lpstr> How did M-District Come About?</vt:lpstr>
      <vt:lpstr> Key Features of M-District-Plus</vt:lpstr>
      <vt:lpstr>M-District-Parts of M-1.5, 2.0, 2.5</vt:lpstr>
      <vt:lpstr>After considering alternatives, looked at all M-Districts </vt:lpstr>
      <vt:lpstr>PowerPoint Presentation</vt:lpstr>
      <vt:lpstr>What does “by right” mean in the MBTA Act?</vt:lpstr>
      <vt:lpstr>Does not permit “packing crates” with flat panels and “cookie cutter” windows</vt:lpstr>
      <vt:lpstr>Encourage architectural design and materials consistent with existing neighborhoods</vt:lpstr>
      <vt:lpstr>So what is the “+” of the “M-District+” Plan?</vt:lpstr>
      <vt:lpstr>Things to Keep in Mind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Article 4 &amp; 5 - M-District - Plus</dc:title>
  <cp:lastModifiedBy>Linda Pehlke</cp:lastModifiedBy>
  <cp:revision>13</cp:revision>
  <cp:lastPrinted>2023-11-11T20:39:38Z</cp:lastPrinted>
  <dcterms:modified xsi:type="dcterms:W3CDTF">2023-11-11T22:23:34Z</dcterms:modified>
</cp:coreProperties>
</file>